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3" r:id="rId15"/>
    <p:sldId id="269" r:id="rId16"/>
    <p:sldId id="270" r:id="rId17"/>
    <p:sldId id="271" r:id="rId18"/>
    <p:sldId id="268" r:id="rId19"/>
    <p:sldId id="275" r:id="rId20"/>
    <p:sldId id="274" r:id="rId21"/>
    <p:sldId id="276" r:id="rId2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5"/>
    <a:srgbClr val="5EF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50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98a6ecc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98a6ecc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13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8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64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95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33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6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98a6ecc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98a6ecc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2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6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f98a6ecc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f98a6ecc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98a6ecc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98a6ecc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98a6ecc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98a6ecc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98a6ecc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f98a6ecc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98a6ec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98a6ec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98a6ecc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98a6ecc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76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7060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155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88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0354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04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41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8450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2265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5281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0174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8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 Investigation </a:t>
            </a:r>
            <a:r>
              <a:rPr lang="en" sz="4400" dirty="0" smtClean="0"/>
              <a:t>into </a:t>
            </a:r>
            <a:r>
              <a:rPr lang="en" sz="4400" dirty="0"/>
              <a:t>How Best to Represent a 3D Cross Section of 4 Dimensional Objects</a:t>
            </a:r>
            <a:endParaRPr sz="4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Subbiani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Multi-Rotational </a:t>
            </a:r>
            <a:r>
              <a:rPr lang="en" sz="2000" dirty="0"/>
              <a:t>Views</a:t>
            </a:r>
            <a:endParaRPr sz="2000" dirty="0"/>
          </a:p>
        </p:txBody>
      </p:sp>
      <p:sp>
        <p:nvSpPr>
          <p:cNvPr id="2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7" name="Google Shape;169;p22"/>
          <p:cNvPicPr preferRelativeResize="0"/>
          <p:nvPr/>
        </p:nvPicPr>
        <p:blipFill rotWithShape="1">
          <a:blip r:embed="rId3">
            <a:alphaModFix/>
          </a:blip>
          <a:srcRect l="5421" t="1473" r="14017" b="5848"/>
          <a:stretch/>
        </p:blipFill>
        <p:spPr>
          <a:xfrm>
            <a:off x="2064225" y="1961194"/>
            <a:ext cx="2433376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0;p22"/>
          <p:cNvPicPr preferRelativeResize="0"/>
          <p:nvPr/>
        </p:nvPicPr>
        <p:blipFill rotWithShape="1">
          <a:blip r:embed="rId4">
            <a:alphaModFix/>
          </a:blip>
          <a:srcRect t="5793" r="10570"/>
          <a:stretch/>
        </p:blipFill>
        <p:spPr>
          <a:xfrm>
            <a:off x="4650000" y="1961194"/>
            <a:ext cx="2433375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00" y="2542586"/>
            <a:ext cx="4533793" cy="2260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3D Axial Rotations on the 3D Component of a 4D Plane of Rotation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6" name="Google Shape;176;p23"/>
          <p:cNvPicPr preferRelativeResize="0"/>
          <p:nvPr/>
        </p:nvPicPr>
        <p:blipFill rotWithShape="1">
          <a:blip r:embed="rId3">
            <a:alphaModFix/>
          </a:blip>
          <a:srcRect l="2219" b="2458"/>
          <a:stretch/>
        </p:blipFill>
        <p:spPr>
          <a:xfrm>
            <a:off x="4650000" y="1961194"/>
            <a:ext cx="3044900" cy="212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7;p23"/>
          <p:cNvPicPr preferRelativeResize="0"/>
          <p:nvPr/>
        </p:nvPicPr>
        <p:blipFill rotWithShape="1">
          <a:blip r:embed="rId4">
            <a:alphaModFix/>
          </a:blip>
          <a:srcRect l="2391" t="4094" b="4103"/>
          <a:stretch/>
        </p:blipFill>
        <p:spPr>
          <a:xfrm>
            <a:off x="1452700" y="1961205"/>
            <a:ext cx="3044900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Challenging – time vs data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May have been too short for users</a:t>
            </a:r>
            <a:endParaRPr dirty="0"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Challenges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Stages in learning process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Needs people to understand</a:t>
            </a:r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The v</a:t>
            </a:r>
            <a:r>
              <a:rPr lang="en" sz="2000" dirty="0" smtClean="0"/>
              <a:t>an Hiele Model of Geometric Thinking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052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Video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Small time to interact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smtClean="0"/>
              <a:t>Very much encourage questions</a:t>
            </a:r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79" y="1680576"/>
            <a:ext cx="3731271" cy="2015275"/>
          </a:xfrm>
          <a:prstGeom prst="rect">
            <a:avLst/>
          </a:prstGeom>
        </p:spPr>
      </p:pic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/>
              <a:t>Introduction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7808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Shape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448212" y="1301244"/>
            <a:ext cx="1969937" cy="3093250"/>
            <a:chOff x="-19525957" y="-9033922"/>
            <a:chExt cx="18288000" cy="287163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930"/>
            <a:stretch/>
          </p:blipFill>
          <p:spPr>
            <a:xfrm>
              <a:off x="-19525957" y="10085190"/>
              <a:ext cx="18288000" cy="95972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t="3070"/>
            <a:stretch/>
          </p:blipFill>
          <p:spPr>
            <a:xfrm>
              <a:off x="-19525957" y="510988"/>
              <a:ext cx="18288000" cy="95742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3268"/>
            <a:stretch/>
          </p:blipFill>
          <p:spPr>
            <a:xfrm>
              <a:off x="-19525957" y="-9033922"/>
              <a:ext cx="18288000" cy="9554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2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Rotation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896368" y="1298525"/>
            <a:ext cx="1475776" cy="3075843"/>
            <a:chOff x="10347457" y="-15186500"/>
            <a:chExt cx="18326100" cy="381956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2802" b="802"/>
            <a:stretch/>
          </p:blipFill>
          <p:spPr>
            <a:xfrm>
              <a:off x="10347457" y="13478469"/>
              <a:ext cx="18288000" cy="95306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2640"/>
            <a:stretch/>
          </p:blipFill>
          <p:spPr>
            <a:xfrm>
              <a:off x="10366507" y="3861807"/>
              <a:ext cx="18288000" cy="961666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2788" b="1412"/>
            <a:stretch/>
          </p:blipFill>
          <p:spPr>
            <a:xfrm>
              <a:off x="10385557" y="-5589918"/>
              <a:ext cx="18288000" cy="94718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2750"/>
            <a:stretch/>
          </p:blipFill>
          <p:spPr>
            <a:xfrm>
              <a:off x="10385557" y="-15186500"/>
              <a:ext cx="18268950" cy="9596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9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Pose Matching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 smtClean="0"/>
              <a:t>The Experiment</a:t>
            </a: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5431626" y="1318650"/>
            <a:ext cx="2924602" cy="3055717"/>
            <a:chOff x="-6309360" y="-5627077"/>
            <a:chExt cx="18288000" cy="191078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3153"/>
            <a:stretch/>
          </p:blipFill>
          <p:spPr>
            <a:xfrm>
              <a:off x="-6309360" y="-5627077"/>
              <a:ext cx="18288000" cy="956603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3211"/>
            <a:stretch/>
          </p:blipFill>
          <p:spPr>
            <a:xfrm>
              <a:off x="-6309360" y="3938954"/>
              <a:ext cx="18288000" cy="9541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7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</a:t>
            </a:r>
            <a:r>
              <a:rPr lang="en" dirty="0" smtClean="0"/>
              <a:t>Results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Shape Matching</a:t>
            </a: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8" y="1601081"/>
            <a:ext cx="3542419" cy="3542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59" y="1070186"/>
            <a:ext cx="3890383" cy="3890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6680" y="413173"/>
            <a:ext cx="3429000" cy="4301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Rotation Matching</a:t>
            </a: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1658178"/>
            <a:ext cx="3148445" cy="341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80" y="-74506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Structure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36964"/>
            <a:ext cx="7688700" cy="300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What is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How to view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Building 4D Shapes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4D Rotation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Extensions to a 3D cross section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Experiment 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Results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Pose Matching</a:t>
            </a: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81" y="1095780"/>
            <a:ext cx="3794567" cy="3794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76727"/>
            <a:ext cx="3494912" cy="37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  <p:sp>
        <p:nvSpPr>
          <p:cNvPr id="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Summary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99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29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8790" r="15100"/>
          <a:stretch/>
        </p:blipFill>
        <p:spPr>
          <a:xfrm>
            <a:off x="5358800" y="2078875"/>
            <a:ext cx="305935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What is the 4th Dimension</a:t>
            </a:r>
            <a:r>
              <a:rPr lang="en-GB" dirty="0" smtClean="0"/>
              <a:t> Structure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Taking A </a:t>
            </a:r>
            <a:r>
              <a:rPr lang="en" sz="2000" dirty="0"/>
              <a:t>3D Cross Section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How to view the 4th Dimension</a:t>
            </a:r>
            <a:endParaRPr lang="en-GB" dirty="0"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690" t="5151" b="4953"/>
          <a:stretch/>
        </p:blipFill>
        <p:spPr>
          <a:xfrm>
            <a:off x="4021990" y="2078875"/>
            <a:ext cx="439616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9254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GB" dirty="0" smtClean="0"/>
              <a:t>We can take a 2D slice of a 3D object,.</a:t>
            </a:r>
          </a:p>
          <a:p>
            <a:pPr marL="285750" indent="-285750">
              <a:spcAft>
                <a:spcPts val="1200"/>
              </a:spcAft>
            </a:pPr>
            <a:r>
              <a:rPr lang="en-GB" dirty="0" smtClean="0"/>
              <a:t>Similarly,  we can take a 3D slice of a 4D object.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Ray </a:t>
            </a:r>
            <a:r>
              <a:rPr lang="en" sz="2000" dirty="0"/>
              <a:t>Marching</a:t>
            </a:r>
            <a:endParaRPr sz="2000" dirty="0"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867456" y="2079073"/>
            <a:ext cx="1551190" cy="1929771"/>
            <a:chOff x="6332375" y="1745150"/>
            <a:chExt cx="2085774" cy="2594825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l="53714" b="19839"/>
            <a:stretch/>
          </p:blipFill>
          <p:spPr>
            <a:xfrm>
              <a:off x="6332375" y="3334525"/>
              <a:ext cx="2085774" cy="100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r="63471"/>
            <a:stretch/>
          </p:blipFill>
          <p:spPr>
            <a:xfrm>
              <a:off x="6332375" y="1745150"/>
              <a:ext cx="2085774" cy="1589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7"/>
          <p:cNvSpPr txBox="1"/>
          <p:nvPr/>
        </p:nvSpPr>
        <p:spPr>
          <a:xfrm>
            <a:off x="6374825" y="4008850"/>
            <a:ext cx="21198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 smtClean="0">
                <a:latin typeface="Lato"/>
                <a:ea typeface="Lato"/>
                <a:cs typeface="Lato"/>
                <a:sym typeface="Lato"/>
              </a:rPr>
              <a:t>Fun </a:t>
            </a:r>
            <a:r>
              <a:rPr lang="en" sz="700" dirty="0">
                <a:latin typeface="Lato"/>
                <a:ea typeface="Lato"/>
                <a:cs typeface="Lato"/>
                <a:sym typeface="Lato"/>
              </a:rPr>
              <a:t>Fact: The original Tron used Ray Marching!</a:t>
            </a:r>
            <a:endParaRPr sz="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Building 4D Shapes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132" y="2179780"/>
            <a:ext cx="2668693" cy="1554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1" y="2084598"/>
            <a:ext cx="3013194" cy="1694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Rotating </a:t>
            </a:r>
            <a:r>
              <a:rPr lang="en" sz="2000" dirty="0"/>
              <a:t>About a Plane</a:t>
            </a:r>
            <a:endParaRPr sz="20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206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GB" dirty="0" smtClean="0"/>
              <a:t>Why leave the dimension to perform the rotation?</a:t>
            </a:r>
            <a:endParaRPr lang="en-GB" dirty="0"/>
          </a:p>
          <a:p>
            <a:pPr marL="285750" indent="-285750">
              <a:spcAft>
                <a:spcPts val="1200"/>
              </a:spcAft>
            </a:pPr>
            <a:r>
              <a:rPr lang="en-GB" dirty="0" smtClean="0"/>
              <a:t>Planar rotation stays within the dimensions of rotation</a:t>
            </a:r>
            <a:endParaRPr dirty="0"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4322" r="9052"/>
          <a:stretch/>
        </p:blipFill>
        <p:spPr>
          <a:xfrm>
            <a:off x="4935875" y="2078875"/>
            <a:ext cx="3482274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The </a:t>
            </a:r>
            <a:r>
              <a:rPr lang="en" sz="2000" dirty="0"/>
              <a:t>Rotor</a:t>
            </a:r>
            <a:endParaRPr sz="2000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 - 2D        3D        4D</a:t>
            </a:r>
            <a:endParaRPr lang="en-GB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3100523" y="980280"/>
            <a:ext cx="1197600" cy="0"/>
            <a:chOff x="4722025" y="1319400"/>
            <a:chExt cx="1197600" cy="0"/>
          </a:xfrm>
        </p:grpSpPr>
        <p:cxnSp>
          <p:nvCxnSpPr>
            <p:cNvPr id="140" name="Google Shape;140;p20"/>
            <p:cNvCxnSpPr/>
            <p:nvPr/>
          </p:nvCxnSpPr>
          <p:spPr>
            <a:xfrm>
              <a:off x="47220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>
              <a:off x="57126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2" name="Google Shape;142;p20"/>
          <p:cNvSpPr txBox="1"/>
          <p:nvPr/>
        </p:nvSpPr>
        <p:spPr>
          <a:xfrm>
            <a:off x="2963073" y="1300825"/>
            <a:ext cx="37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2D Cross Section of 3D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932844" y="1300825"/>
            <a:ext cx="271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3D Cross Section of 4D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0575" y="1954532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within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5" name="Google Shape;145;p20"/>
          <p:cNvGrpSpPr/>
          <p:nvPr/>
        </p:nvGrpSpPr>
        <p:grpSpPr>
          <a:xfrm>
            <a:off x="3042651" y="1654711"/>
            <a:ext cx="5284731" cy="2983594"/>
            <a:chOff x="916242" y="2211875"/>
            <a:chExt cx="7166709" cy="404610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916242" y="2211875"/>
              <a:ext cx="7166709" cy="4046100"/>
              <a:chOff x="916242" y="2211875"/>
              <a:chExt cx="7166709" cy="4046100"/>
            </a:xfrm>
          </p:grpSpPr>
          <p:pic>
            <p:nvPicPr>
              <p:cNvPr id="147" name="Google Shape;147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6242" y="2211875"/>
                <a:ext cx="359653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 rotWithShape="1">
              <a:blip r:embed="rId4">
                <a:alphaModFix/>
              </a:blip>
              <a:srcRect l="3701" t="3115" r="2595" b="2482"/>
              <a:stretch/>
            </p:blipFill>
            <p:spPr>
              <a:xfrm>
                <a:off x="4512775" y="2211875"/>
                <a:ext cx="3570176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 rotWithShape="1">
              <a:blip r:embed="rId5">
                <a:alphaModFix/>
              </a:blip>
              <a:srcRect l="3701" t="3114" r="2595" b="2491"/>
              <a:stretch/>
            </p:blipFill>
            <p:spPr>
              <a:xfrm>
                <a:off x="4512775" y="4234925"/>
                <a:ext cx="357017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16250" y="4234925"/>
                <a:ext cx="3596524" cy="2023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20"/>
            <p:cNvGrpSpPr/>
            <p:nvPr/>
          </p:nvGrpSpPr>
          <p:grpSpPr>
            <a:xfrm>
              <a:off x="916250" y="2211875"/>
              <a:ext cx="7166700" cy="4046100"/>
              <a:chOff x="916250" y="2211875"/>
              <a:chExt cx="7166700" cy="4046100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916250" y="42362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514450" y="22118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514450" y="42335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922213" y="22118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156;p20"/>
          <p:cNvSpPr txBox="1"/>
          <p:nvPr/>
        </p:nvSpPr>
        <p:spPr>
          <a:xfrm>
            <a:off x="1630575" y="3490221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outside of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9450" y="3552227"/>
            <a:ext cx="7635140" cy="537714"/>
          </a:xfrm>
          <a:prstGeom prst="rect">
            <a:avLst/>
          </a:prstGeom>
          <a:solidFill>
            <a:srgbClr val="D3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729451" y="2383764"/>
            <a:ext cx="7635140" cy="537714"/>
          </a:xfrm>
          <a:prstGeom prst="rect">
            <a:avLst/>
          </a:prstGeom>
          <a:solidFill>
            <a:srgbClr val="D3D3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W-Axis </a:t>
            </a:r>
            <a:r>
              <a:rPr lang="en" sz="2000" dirty="0"/>
              <a:t>“Timeline”</a:t>
            </a:r>
            <a:endParaRPr sz="2000"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l="4471" t="27471" r="7158" b="31888"/>
          <a:stretch/>
        </p:blipFill>
        <p:spPr>
          <a:xfrm>
            <a:off x="4636095" y="3559832"/>
            <a:ext cx="3597817" cy="5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l="3667" t="26832" r="4575" b="26040"/>
          <a:stretch/>
        </p:blipFill>
        <p:spPr>
          <a:xfrm>
            <a:off x="4750022" y="2398621"/>
            <a:ext cx="338666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4" y="2040008"/>
            <a:ext cx="4649563" cy="26153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658" y="1764770"/>
            <a:ext cx="767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2D cross section of 3D Object </a:t>
            </a:r>
            <a14:m xmlns:a14="http://schemas.microsoft.com/office/drawing/2010/main">
              <m:oMath xmlns:m="http://schemas.openxmlformats.org/officeDocument/2006/math">
                <m:r>
                  <a:rPr lang="en-GB" i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𝛿</m:t>
                </m:r>
                <m:r>
                  <a:rPr lang="en-GB" b="0" i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=0.15</m:t>
                </m:r>
              </m:oMath>
            </a14:m>
            <a:r>
              <a:rPr lang="en-GB" dirty="0" smtClean="0"/>
              <a:t>       </a:t>
            </a:r>
            <a:r>
              <a:rPr lang="en-GB" dirty="0" smtClean="0"/>
              <a:t>3D cross section of 4D object</a:t>
            </a:r>
            <a:r>
              <a:rPr lang="en-GB" dirty="0">
                <a:ea typeface="Cambria Math" panose="02040503050406030204" pitchFamily="18" charset="0"/>
              </a:rPr>
              <a:t> </a:t>
            </a:r>
            <a14:m xmlns:a14="http://schemas.microsoft.com/office/drawing/2010/main">
              <m:oMath xmlns:m="http://schemas.openxmlformats.org/officeDocument/2006/math">
                <m:r>
                  <a:rPr lang="en-GB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𝛿</m:t>
                </m:r>
                <m:r>
                  <a:rPr lang="en-GB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m:t>=0.2</m:t>
                </m:r>
              </m:oMath>
            </a14:m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3" t="3483" r="48727" b="86656"/>
          <a:stretch/>
        </p:blipFill>
        <p:spPr>
          <a:xfrm>
            <a:off x="5535493" y="2128243"/>
            <a:ext cx="404485" cy="257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6" t="3742" r="56697" b="87543"/>
          <a:stretch/>
        </p:blipFill>
        <p:spPr>
          <a:xfrm>
            <a:off x="4815811" y="2139331"/>
            <a:ext cx="460618" cy="227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3" t="4131" r="40746" b="87970"/>
          <a:stretch/>
        </p:blipFill>
        <p:spPr>
          <a:xfrm>
            <a:off x="6336787" y="2150006"/>
            <a:ext cx="264161" cy="206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7" t="4519" r="31787" b="87971"/>
          <a:stretch/>
        </p:blipFill>
        <p:spPr>
          <a:xfrm>
            <a:off x="7030720" y="2160167"/>
            <a:ext cx="257387" cy="1964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6" t="4131" r="21736" b="87971"/>
          <a:stretch/>
        </p:blipFill>
        <p:spPr>
          <a:xfrm>
            <a:off x="7738198" y="2150006"/>
            <a:ext cx="308186" cy="206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4E607A"/>
      </a:dk2>
      <a:lt2>
        <a:srgbClr val="CCDDEA"/>
      </a:lt2>
      <a:accent1>
        <a:srgbClr val="9D6DD1"/>
      </a:accent1>
      <a:accent2>
        <a:srgbClr val="7030A0"/>
      </a:accent2>
      <a:accent3>
        <a:srgbClr val="8E17AF"/>
      </a:accent3>
      <a:accent4>
        <a:srgbClr val="C669CD"/>
      </a:accent4>
      <a:accent5>
        <a:srgbClr val="DBB2FC"/>
      </a:accent5>
      <a:accent6>
        <a:srgbClr val="FFC000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1481</TotalTime>
  <Words>286</Words>
  <Application>Microsoft Office PowerPoint</Application>
  <PresentationFormat>On-screen Show (16:9)</PresentationFormat>
  <Paragraphs>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 Light</vt:lpstr>
      <vt:lpstr>Calibri</vt:lpstr>
      <vt:lpstr>Lato</vt:lpstr>
      <vt:lpstr>Cambria Math</vt:lpstr>
      <vt:lpstr>Arial</vt:lpstr>
      <vt:lpstr>Retrospect</vt:lpstr>
      <vt:lpstr>An Investigation into How Best to Represent a 3D Cross Section of 4 Dimensional Objects</vt:lpstr>
      <vt:lpstr>Presentation Structure</vt:lpstr>
      <vt:lpstr>PowerPoint Presentation</vt:lpstr>
      <vt:lpstr>Taking A 3D Cross Section</vt:lpstr>
      <vt:lpstr>Ray Marching</vt:lpstr>
      <vt:lpstr>Rotating About a Plane</vt:lpstr>
      <vt:lpstr>The Rotor</vt:lpstr>
      <vt:lpstr>PowerPoint Presentation</vt:lpstr>
      <vt:lpstr>W-Axis “Timeline”</vt:lpstr>
      <vt:lpstr>Multi-Rotational Views</vt:lpstr>
      <vt:lpstr>3D Axial Rotations on the 3D Component of a 4D Plane of Rotation</vt:lpstr>
      <vt:lpstr>Challenges</vt:lpstr>
      <vt:lpstr>The van Hiele Model of Geometric Thinking</vt:lpstr>
      <vt:lpstr>Introduction</vt:lpstr>
      <vt:lpstr>Shape Matching</vt:lpstr>
      <vt:lpstr>Rotation Matching</vt:lpstr>
      <vt:lpstr>Pose Matching</vt:lpstr>
      <vt:lpstr>Shape Matching</vt:lpstr>
      <vt:lpstr>Rotation Matching</vt:lpstr>
      <vt:lpstr>Pose Matching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of How Best to Represent a 3D Cross Section of 4 Dimensional Objects</dc:title>
  <cp:lastModifiedBy>Joe Subbiani</cp:lastModifiedBy>
  <cp:revision>30</cp:revision>
  <dcterms:modified xsi:type="dcterms:W3CDTF">2022-03-06T17:48:24Z</dcterms:modified>
</cp:coreProperties>
</file>